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2" r:id="rId4"/>
    <p:sldId id="269" r:id="rId5"/>
    <p:sldId id="272" r:id="rId6"/>
    <p:sldId id="270" r:id="rId7"/>
    <p:sldId id="271" r:id="rId8"/>
    <p:sldId id="263" r:id="rId9"/>
    <p:sldId id="264" r:id="rId10"/>
    <p:sldId id="260" r:id="rId11"/>
    <p:sldId id="265" r:id="rId12"/>
    <p:sldId id="266" r:id="rId13"/>
    <p:sldId id="267" r:id="rId14"/>
    <p:sldId id="268" r:id="rId15"/>
    <p:sldId id="261"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528D"/>
    <a:srgbClr val="003399"/>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75" autoAdjust="0"/>
  </p:normalViewPr>
  <p:slideViewPr>
    <p:cSldViewPr>
      <p:cViewPr varScale="1">
        <p:scale>
          <a:sx n="107" d="100"/>
          <a:sy n="107" d="100"/>
        </p:scale>
        <p:origin x="-1098"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12CC6B-A932-4ED7-80EA-347CFC49090B}" type="datetimeFigureOut">
              <a:rPr lang="en-US" smtClean="0"/>
              <a:t>5/28/2015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333FE-659A-44EF-9A62-DC4E81DDBC4B}" type="slidenum">
              <a:rPr lang="en-US" smtClean="0"/>
              <a:t>‹#›</a:t>
            </a:fld>
            <a:endParaRPr lang="en-US"/>
          </a:p>
        </p:txBody>
      </p:sp>
    </p:spTree>
    <p:extLst>
      <p:ext uri="{BB962C8B-B14F-4D97-AF65-F5344CB8AC3E}">
        <p14:creationId xmlns:p14="http://schemas.microsoft.com/office/powerpoint/2010/main" val="1867357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12CC6B-A932-4ED7-80EA-347CFC49090B}" type="datetimeFigureOut">
              <a:rPr lang="en-US" smtClean="0"/>
              <a:t>5/28/2015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333FE-659A-44EF-9A62-DC4E81DDBC4B}" type="slidenum">
              <a:rPr lang="en-US" smtClean="0"/>
              <a:t>‹#›</a:t>
            </a:fld>
            <a:endParaRPr lang="en-US"/>
          </a:p>
        </p:txBody>
      </p:sp>
    </p:spTree>
    <p:extLst>
      <p:ext uri="{BB962C8B-B14F-4D97-AF65-F5344CB8AC3E}">
        <p14:creationId xmlns:p14="http://schemas.microsoft.com/office/powerpoint/2010/main" val="1506557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12CC6B-A932-4ED7-80EA-347CFC49090B}" type="datetimeFigureOut">
              <a:rPr lang="en-US" smtClean="0"/>
              <a:t>5/28/2015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333FE-659A-44EF-9A62-DC4E81DDBC4B}" type="slidenum">
              <a:rPr lang="en-US" smtClean="0"/>
              <a:t>‹#›</a:t>
            </a:fld>
            <a:endParaRPr lang="en-US"/>
          </a:p>
        </p:txBody>
      </p:sp>
    </p:spTree>
    <p:extLst>
      <p:ext uri="{BB962C8B-B14F-4D97-AF65-F5344CB8AC3E}">
        <p14:creationId xmlns:p14="http://schemas.microsoft.com/office/powerpoint/2010/main" val="1870738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12CC6B-A932-4ED7-80EA-347CFC49090B}" type="datetimeFigureOut">
              <a:rPr lang="en-US" smtClean="0"/>
              <a:t>5/28/2015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333FE-659A-44EF-9A62-DC4E81DDBC4B}" type="slidenum">
              <a:rPr lang="en-US" smtClean="0"/>
              <a:t>‹#›</a:t>
            </a:fld>
            <a:endParaRPr lang="en-US"/>
          </a:p>
        </p:txBody>
      </p:sp>
    </p:spTree>
    <p:extLst>
      <p:ext uri="{BB962C8B-B14F-4D97-AF65-F5344CB8AC3E}">
        <p14:creationId xmlns:p14="http://schemas.microsoft.com/office/powerpoint/2010/main" val="1734917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12CC6B-A932-4ED7-80EA-347CFC49090B}" type="datetimeFigureOut">
              <a:rPr lang="en-US" smtClean="0"/>
              <a:t>5/28/2015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333FE-659A-44EF-9A62-DC4E81DDBC4B}" type="slidenum">
              <a:rPr lang="en-US" smtClean="0"/>
              <a:t>‹#›</a:t>
            </a:fld>
            <a:endParaRPr lang="en-US"/>
          </a:p>
        </p:txBody>
      </p:sp>
    </p:spTree>
    <p:extLst>
      <p:ext uri="{BB962C8B-B14F-4D97-AF65-F5344CB8AC3E}">
        <p14:creationId xmlns:p14="http://schemas.microsoft.com/office/powerpoint/2010/main" val="1176693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12CC6B-A932-4ED7-80EA-347CFC49090B}" type="datetimeFigureOut">
              <a:rPr lang="en-US" smtClean="0"/>
              <a:t>5/28/2015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0333FE-659A-44EF-9A62-DC4E81DDBC4B}" type="slidenum">
              <a:rPr lang="en-US" smtClean="0"/>
              <a:t>‹#›</a:t>
            </a:fld>
            <a:endParaRPr lang="en-US"/>
          </a:p>
        </p:txBody>
      </p:sp>
    </p:spTree>
    <p:extLst>
      <p:ext uri="{BB962C8B-B14F-4D97-AF65-F5344CB8AC3E}">
        <p14:creationId xmlns:p14="http://schemas.microsoft.com/office/powerpoint/2010/main" val="210968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12CC6B-A932-4ED7-80EA-347CFC49090B}" type="datetimeFigureOut">
              <a:rPr lang="en-US" smtClean="0"/>
              <a:t>5/28/2015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0333FE-659A-44EF-9A62-DC4E81DDBC4B}" type="slidenum">
              <a:rPr lang="en-US" smtClean="0"/>
              <a:t>‹#›</a:t>
            </a:fld>
            <a:endParaRPr lang="en-US"/>
          </a:p>
        </p:txBody>
      </p:sp>
    </p:spTree>
    <p:extLst>
      <p:ext uri="{BB962C8B-B14F-4D97-AF65-F5344CB8AC3E}">
        <p14:creationId xmlns:p14="http://schemas.microsoft.com/office/powerpoint/2010/main" val="273242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12CC6B-A932-4ED7-80EA-347CFC49090B}" type="datetimeFigureOut">
              <a:rPr lang="en-US" smtClean="0"/>
              <a:t>5/28/2015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0333FE-659A-44EF-9A62-DC4E81DDBC4B}" type="slidenum">
              <a:rPr lang="en-US" smtClean="0"/>
              <a:t>‹#›</a:t>
            </a:fld>
            <a:endParaRPr lang="en-US"/>
          </a:p>
        </p:txBody>
      </p:sp>
    </p:spTree>
    <p:extLst>
      <p:ext uri="{BB962C8B-B14F-4D97-AF65-F5344CB8AC3E}">
        <p14:creationId xmlns:p14="http://schemas.microsoft.com/office/powerpoint/2010/main" val="126920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12CC6B-A932-4ED7-80EA-347CFC49090B}" type="datetimeFigureOut">
              <a:rPr lang="en-US" smtClean="0"/>
              <a:t>5/28/2015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0333FE-659A-44EF-9A62-DC4E81DDBC4B}" type="slidenum">
              <a:rPr lang="en-US" smtClean="0"/>
              <a:t>‹#›</a:t>
            </a:fld>
            <a:endParaRPr lang="en-US"/>
          </a:p>
        </p:txBody>
      </p:sp>
    </p:spTree>
    <p:extLst>
      <p:ext uri="{BB962C8B-B14F-4D97-AF65-F5344CB8AC3E}">
        <p14:creationId xmlns:p14="http://schemas.microsoft.com/office/powerpoint/2010/main" val="3738024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12CC6B-A932-4ED7-80EA-347CFC49090B}" type="datetimeFigureOut">
              <a:rPr lang="en-US" smtClean="0"/>
              <a:t>5/28/2015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0333FE-659A-44EF-9A62-DC4E81DDBC4B}" type="slidenum">
              <a:rPr lang="en-US" smtClean="0"/>
              <a:t>‹#›</a:t>
            </a:fld>
            <a:endParaRPr lang="en-US"/>
          </a:p>
        </p:txBody>
      </p:sp>
    </p:spTree>
    <p:extLst>
      <p:ext uri="{BB962C8B-B14F-4D97-AF65-F5344CB8AC3E}">
        <p14:creationId xmlns:p14="http://schemas.microsoft.com/office/powerpoint/2010/main" val="3691971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12CC6B-A932-4ED7-80EA-347CFC49090B}" type="datetimeFigureOut">
              <a:rPr lang="en-US" smtClean="0"/>
              <a:t>5/28/2015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0333FE-659A-44EF-9A62-DC4E81DDBC4B}" type="slidenum">
              <a:rPr lang="en-US" smtClean="0"/>
              <a:t>‹#›</a:t>
            </a:fld>
            <a:endParaRPr lang="en-US"/>
          </a:p>
        </p:txBody>
      </p:sp>
    </p:spTree>
    <p:extLst>
      <p:ext uri="{BB962C8B-B14F-4D97-AF65-F5344CB8AC3E}">
        <p14:creationId xmlns:p14="http://schemas.microsoft.com/office/powerpoint/2010/main" val="1947391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2CC6B-A932-4ED7-80EA-347CFC49090B}" type="datetimeFigureOut">
              <a:rPr lang="en-US" smtClean="0"/>
              <a:t>5/28/2015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0333FE-659A-44EF-9A62-DC4E81DDBC4B}" type="slidenum">
              <a:rPr lang="en-US" smtClean="0"/>
              <a:t>‹#›</a:t>
            </a:fld>
            <a:endParaRPr lang="en-US"/>
          </a:p>
        </p:txBody>
      </p:sp>
    </p:spTree>
    <p:extLst>
      <p:ext uri="{BB962C8B-B14F-4D97-AF65-F5344CB8AC3E}">
        <p14:creationId xmlns:p14="http://schemas.microsoft.com/office/powerpoint/2010/main" val="3588940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eismicacquisition.com/" TargetMode="Externa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hyperlink" Target="mailto:blseismicqc@gmail.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b="1" dirty="0" smtClean="0"/>
              <a:t>Offset Geometry Preplanning</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4750" y="1967493"/>
            <a:ext cx="3586932" cy="2953056"/>
          </a:xfrm>
        </p:spPr>
      </p:pic>
      <p:sp>
        <p:nvSpPr>
          <p:cNvPr id="5" name="TextBox 4"/>
          <p:cNvSpPr txBox="1"/>
          <p:nvPr/>
        </p:nvSpPr>
        <p:spPr>
          <a:xfrm>
            <a:off x="4876800" y="2133600"/>
            <a:ext cx="3215654" cy="2739211"/>
          </a:xfrm>
          <a:prstGeom prst="rect">
            <a:avLst/>
          </a:prstGeom>
          <a:noFill/>
        </p:spPr>
        <p:txBody>
          <a:bodyPr wrap="square" rtlCol="0">
            <a:spAutoFit/>
          </a:bodyPr>
          <a:lstStyle/>
          <a:p>
            <a:r>
              <a:rPr lang="en-US" sz="2600" b="1" dirty="0" smtClean="0">
                <a:solidFill>
                  <a:srgbClr val="01528D"/>
                </a:solidFill>
                <a:latin typeface="Verdana" panose="020B0604030504040204" pitchFamily="34" charset="0"/>
                <a:ea typeface="Verdana" panose="020B0604030504040204" pitchFamily="34" charset="0"/>
                <a:cs typeface="Verdana" panose="020B0604030504040204" pitchFamily="34" charset="0"/>
              </a:rPr>
              <a:t>S</a:t>
            </a:r>
            <a:r>
              <a:rPr lang="en-US" sz="2400" b="1" dirty="0" smtClean="0">
                <a:solidFill>
                  <a:srgbClr val="01528D"/>
                </a:solidFill>
                <a:latin typeface="Verdana" panose="020B0604030504040204" pitchFamily="34" charset="0"/>
                <a:ea typeface="Verdana" panose="020B0604030504040204" pitchFamily="34" charset="0"/>
                <a:cs typeface="Verdana" panose="020B0604030504040204" pitchFamily="34" charset="0"/>
              </a:rPr>
              <a:t>eismic</a:t>
            </a:r>
          </a:p>
          <a:p>
            <a:r>
              <a:rPr lang="en-US" sz="2600" b="1" dirty="0" smtClean="0">
                <a:solidFill>
                  <a:srgbClr val="01528D"/>
                </a:solidFill>
                <a:latin typeface="Verdana" panose="020B0604030504040204" pitchFamily="34" charset="0"/>
                <a:ea typeface="Verdana" panose="020B0604030504040204" pitchFamily="34" charset="0"/>
                <a:cs typeface="Verdana" panose="020B0604030504040204" pitchFamily="34" charset="0"/>
              </a:rPr>
              <a:t>A</a:t>
            </a:r>
            <a:r>
              <a:rPr lang="en-US" sz="2400" b="1" dirty="0" smtClean="0">
                <a:solidFill>
                  <a:srgbClr val="01528D"/>
                </a:solidFill>
                <a:latin typeface="Verdana" panose="020B0604030504040204" pitchFamily="34" charset="0"/>
                <a:ea typeface="Verdana" panose="020B0604030504040204" pitchFamily="34" charset="0"/>
                <a:cs typeface="Verdana" panose="020B0604030504040204" pitchFamily="34" charset="0"/>
              </a:rPr>
              <a:t>cquisition </a:t>
            </a:r>
          </a:p>
          <a:p>
            <a:r>
              <a:rPr lang="en-US" sz="2600" b="1" dirty="0" smtClean="0">
                <a:solidFill>
                  <a:srgbClr val="01528D"/>
                </a:solidFill>
                <a:latin typeface="Verdana" panose="020B0604030504040204" pitchFamily="34" charset="0"/>
                <a:ea typeface="Verdana" panose="020B0604030504040204" pitchFamily="34" charset="0"/>
                <a:cs typeface="Verdana" panose="020B0604030504040204" pitchFamily="34" charset="0"/>
              </a:rPr>
              <a:t>C</a:t>
            </a:r>
            <a:r>
              <a:rPr lang="en-US" sz="2400" b="1" dirty="0" smtClean="0">
                <a:solidFill>
                  <a:srgbClr val="01528D"/>
                </a:solidFill>
                <a:latin typeface="Verdana" panose="020B0604030504040204" pitchFamily="34" charset="0"/>
                <a:ea typeface="Verdana" panose="020B0604030504040204" pitchFamily="34" charset="0"/>
                <a:cs typeface="Verdana" panose="020B0604030504040204" pitchFamily="34" charset="0"/>
              </a:rPr>
              <a:t>onsultants, </a:t>
            </a:r>
            <a:r>
              <a:rPr lang="en-US" sz="2600" b="1" dirty="0" smtClean="0">
                <a:solidFill>
                  <a:srgbClr val="01528D"/>
                </a:solidFill>
                <a:latin typeface="Verdana" panose="020B0604030504040204" pitchFamily="34" charset="0"/>
                <a:ea typeface="Verdana" panose="020B0604030504040204" pitchFamily="34" charset="0"/>
                <a:cs typeface="Verdana" panose="020B0604030504040204" pitchFamily="34" charset="0"/>
              </a:rPr>
              <a:t>I</a:t>
            </a:r>
            <a:r>
              <a:rPr lang="en-US" sz="2400" b="1" dirty="0" smtClean="0">
                <a:solidFill>
                  <a:srgbClr val="01528D"/>
                </a:solidFill>
                <a:latin typeface="Verdana" panose="020B0604030504040204" pitchFamily="34" charset="0"/>
                <a:ea typeface="Verdana" panose="020B0604030504040204" pitchFamily="34" charset="0"/>
                <a:cs typeface="Verdana" panose="020B0604030504040204" pitchFamily="34" charset="0"/>
              </a:rPr>
              <a:t>nc.</a:t>
            </a:r>
          </a:p>
          <a:p>
            <a:r>
              <a:rPr lang="en-US" sz="1300" b="1" dirty="0" smtClean="0">
                <a:solidFill>
                  <a:srgbClr val="01528D"/>
                </a:solidFill>
                <a:latin typeface="Verdana" panose="020B0604030504040204" pitchFamily="34" charset="0"/>
                <a:ea typeface="Verdana" panose="020B0604030504040204" pitchFamily="34" charset="0"/>
                <a:cs typeface="Verdana" panose="020B0604030504040204" pitchFamily="34" charset="0"/>
              </a:rPr>
              <a:t>115 Walton Rd.</a:t>
            </a:r>
          </a:p>
          <a:p>
            <a:r>
              <a:rPr lang="en-US" sz="1300" b="1" dirty="0" smtClean="0">
                <a:solidFill>
                  <a:srgbClr val="01528D"/>
                </a:solidFill>
                <a:latin typeface="Verdana" panose="020B0604030504040204" pitchFamily="34" charset="0"/>
                <a:ea typeface="Verdana" panose="020B0604030504040204" pitchFamily="34" charset="0"/>
                <a:cs typeface="Verdana" panose="020B0604030504040204" pitchFamily="34" charset="0"/>
              </a:rPr>
              <a:t>Etoile, TX 75944</a:t>
            </a:r>
          </a:p>
          <a:p>
            <a:r>
              <a:rPr lang="en-US" sz="1300" b="1" dirty="0" smtClean="0">
                <a:solidFill>
                  <a:srgbClr val="01528D"/>
                </a:solidFill>
                <a:latin typeface="Verdana" panose="020B0604030504040204" pitchFamily="34" charset="0"/>
                <a:ea typeface="Verdana" panose="020B0604030504040204" pitchFamily="34" charset="0"/>
                <a:cs typeface="Verdana" panose="020B0604030504040204" pitchFamily="34" charset="0"/>
                <a:hlinkClick r:id="rId3"/>
              </a:rPr>
              <a:t>www.seismicacquisition.com</a:t>
            </a:r>
            <a:endParaRPr lang="en-US" sz="1300" b="1" dirty="0" smtClean="0">
              <a:solidFill>
                <a:srgbClr val="01528D"/>
              </a:solidFill>
              <a:latin typeface="Verdana" panose="020B0604030504040204" pitchFamily="34" charset="0"/>
              <a:ea typeface="Verdana" panose="020B0604030504040204" pitchFamily="34" charset="0"/>
              <a:cs typeface="Verdana" panose="020B0604030504040204" pitchFamily="34" charset="0"/>
            </a:endParaRPr>
          </a:p>
          <a:p>
            <a:r>
              <a:rPr lang="en-US" sz="1300" b="1" dirty="0" smtClean="0">
                <a:solidFill>
                  <a:srgbClr val="01528D"/>
                </a:solidFill>
                <a:latin typeface="Verdana" panose="020B0604030504040204" pitchFamily="34" charset="0"/>
                <a:ea typeface="Verdana" panose="020B0604030504040204" pitchFamily="34" charset="0"/>
                <a:cs typeface="Verdana" panose="020B0604030504040204" pitchFamily="34" charset="0"/>
                <a:hlinkClick r:id="rId4"/>
              </a:rPr>
              <a:t>blseismicqc@gmail.com</a:t>
            </a:r>
            <a:endParaRPr lang="en-US" sz="1300" b="1" dirty="0" smtClean="0">
              <a:solidFill>
                <a:srgbClr val="01528D"/>
              </a:solidFill>
              <a:latin typeface="Verdana" panose="020B0604030504040204" pitchFamily="34" charset="0"/>
              <a:ea typeface="Verdana" panose="020B0604030504040204" pitchFamily="34" charset="0"/>
              <a:cs typeface="Verdana" panose="020B0604030504040204" pitchFamily="34" charset="0"/>
            </a:endParaRPr>
          </a:p>
          <a:p>
            <a:r>
              <a:rPr lang="en-US" sz="1300" b="1" dirty="0" smtClean="0">
                <a:solidFill>
                  <a:srgbClr val="01528D"/>
                </a:solidFill>
                <a:latin typeface="Verdana" panose="020B0604030504040204" pitchFamily="34" charset="0"/>
                <a:ea typeface="Verdana" panose="020B0604030504040204" pitchFamily="34" charset="0"/>
                <a:cs typeface="Verdana" panose="020B0604030504040204" pitchFamily="34" charset="0"/>
              </a:rPr>
              <a:t>713-408-8695</a:t>
            </a:r>
          </a:p>
          <a:p>
            <a:r>
              <a:rPr lang="en-US" sz="1300" b="1" dirty="0" smtClean="0">
                <a:solidFill>
                  <a:srgbClr val="01528D"/>
                </a:solidFill>
                <a:latin typeface="Verdana" panose="020B0604030504040204" pitchFamily="34" charset="0"/>
                <a:ea typeface="Verdana" panose="020B0604030504040204" pitchFamily="34" charset="0"/>
                <a:cs typeface="Verdana" panose="020B0604030504040204" pitchFamily="34" charset="0"/>
              </a:rPr>
              <a:t>Attn:  Bruce Lindsey</a:t>
            </a:r>
          </a:p>
          <a:p>
            <a:endParaRPr lang="en-US" sz="1600" b="1" dirty="0">
              <a:solidFill>
                <a:srgbClr val="01528D"/>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1295400" y="6310544"/>
            <a:ext cx="6797054" cy="261610"/>
          </a:xfrm>
          <a:prstGeom prst="rect">
            <a:avLst/>
          </a:prstGeom>
          <a:noFill/>
        </p:spPr>
        <p:txBody>
          <a:bodyPr wrap="none" rtlCol="0">
            <a:spAutoFit/>
          </a:bodyPr>
          <a:lstStyle/>
          <a:p>
            <a:r>
              <a:rPr lang="en-US" sz="1100" dirty="0" smtClean="0">
                <a:solidFill>
                  <a:srgbClr val="01528D"/>
                </a:solidFill>
                <a:latin typeface="Verdana" panose="020B0604030504040204" pitchFamily="34" charset="0"/>
                <a:ea typeface="Verdana" panose="020B0604030504040204" pitchFamily="34" charset="0"/>
                <a:cs typeface="Verdana" panose="020B0604030504040204" pitchFamily="34" charset="0"/>
              </a:rPr>
              <a:t>The most expensive data is poor data or data of insufficient quality to resolve the objectives.</a:t>
            </a:r>
            <a:endParaRPr lang="en-US" sz="1100" dirty="0">
              <a:solidFill>
                <a:srgbClr val="01528D"/>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93854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z="4000" b="1" dirty="0" smtClean="0"/>
              <a:t>2012 River Bottom Preplan Res</a:t>
            </a:r>
            <a:r>
              <a:rPr lang="en-US" b="1" dirty="0" smtClean="0"/>
              <a:t>ults</a:t>
            </a:r>
            <a:endParaRPr lang="en-US" b="1" dirty="0"/>
          </a:p>
        </p:txBody>
      </p:sp>
      <p:sp>
        <p:nvSpPr>
          <p:cNvPr id="7" name="TextBox 6"/>
          <p:cNvSpPr txBox="1"/>
          <p:nvPr/>
        </p:nvSpPr>
        <p:spPr>
          <a:xfrm>
            <a:off x="76200" y="5824613"/>
            <a:ext cx="8186728" cy="923330"/>
          </a:xfrm>
          <a:prstGeom prst="rect">
            <a:avLst/>
          </a:prstGeom>
          <a:noFill/>
        </p:spPr>
        <p:txBody>
          <a:bodyPr wrap="none" rtlCol="0">
            <a:spAutoFit/>
          </a:bodyPr>
          <a:lstStyle/>
          <a:p>
            <a:pPr algn="just"/>
            <a:r>
              <a:rPr lang="en-US" dirty="0" smtClean="0"/>
              <a:t>The preplan resulting in the above point placements used a combination of </a:t>
            </a:r>
            <a:r>
              <a:rPr lang="en-US" dirty="0" smtClean="0"/>
              <a:t>LiDAR</a:t>
            </a:r>
            <a:endParaRPr lang="en-US" dirty="0" smtClean="0"/>
          </a:p>
          <a:p>
            <a:pPr algn="just"/>
            <a:r>
              <a:rPr lang="en-US" dirty="0" smtClean="0"/>
              <a:t>and high quality aerial photography.  Elevation contours from Lidar are at 3’ intervals, </a:t>
            </a:r>
          </a:p>
          <a:p>
            <a:pPr algn="just"/>
            <a:r>
              <a:rPr lang="en-US" dirty="0" smtClean="0"/>
              <a:t>necessary for discerning location adjustments for significant wetlands limitations.</a:t>
            </a: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075" y="1157287"/>
            <a:ext cx="7943850" cy="454342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1164" y="5917184"/>
            <a:ext cx="896641" cy="738188"/>
          </a:xfrm>
          <a:prstGeom prst="rect">
            <a:avLst/>
          </a:prstGeom>
        </p:spPr>
      </p:pic>
    </p:spTree>
    <p:extLst>
      <p:ext uri="{BB962C8B-B14F-4D97-AF65-F5344CB8AC3E}">
        <p14:creationId xmlns:p14="http://schemas.microsoft.com/office/powerpoint/2010/main" val="29476752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000" b="1" dirty="0" smtClean="0"/>
              <a:t>2012 Modest Culture Post Plot</a:t>
            </a:r>
            <a:endParaRPr lang="en-US" sz="4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066800"/>
            <a:ext cx="7772400" cy="4311253"/>
          </a:xfrm>
          <a:prstGeom prst="rect">
            <a:avLst/>
          </a:prstGeom>
        </p:spPr>
      </p:pic>
      <p:sp>
        <p:nvSpPr>
          <p:cNvPr id="5" name="TextBox 4"/>
          <p:cNvSpPr txBox="1"/>
          <p:nvPr/>
        </p:nvSpPr>
        <p:spPr>
          <a:xfrm>
            <a:off x="672368" y="5562600"/>
            <a:ext cx="7906075" cy="646331"/>
          </a:xfrm>
          <a:prstGeom prst="rect">
            <a:avLst/>
          </a:prstGeom>
          <a:noFill/>
        </p:spPr>
        <p:txBody>
          <a:bodyPr wrap="none" rtlCol="0">
            <a:spAutoFit/>
          </a:bodyPr>
          <a:lstStyle/>
          <a:p>
            <a:r>
              <a:rPr lang="en-US" dirty="0" smtClean="0"/>
              <a:t>The above map demonstrates post plot positioning in and around culture resulting</a:t>
            </a:r>
          </a:p>
          <a:p>
            <a:r>
              <a:rPr lang="en-US" dirty="0"/>
              <a:t>from detailed </a:t>
            </a:r>
            <a:r>
              <a:rPr lang="en-US" dirty="0" smtClean="0"/>
              <a:t>preplanning. </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8538" y="5943600"/>
            <a:ext cx="1011504" cy="832753"/>
          </a:xfrm>
          <a:prstGeom prst="rect">
            <a:avLst/>
          </a:prstGeom>
        </p:spPr>
      </p:pic>
    </p:spTree>
    <p:extLst>
      <p:ext uri="{BB962C8B-B14F-4D97-AF65-F5344CB8AC3E}">
        <p14:creationId xmlns:p14="http://schemas.microsoft.com/office/powerpoint/2010/main" val="12534478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764" y="22934"/>
            <a:ext cx="8229600" cy="1143000"/>
          </a:xfrm>
        </p:spPr>
        <p:txBody>
          <a:bodyPr>
            <a:normAutofit/>
          </a:bodyPr>
          <a:lstStyle/>
          <a:p>
            <a:r>
              <a:rPr lang="en-US" sz="4000" b="1" dirty="0" smtClean="0"/>
              <a:t>2012 Detailed Lidar/Aerial Preplan</a:t>
            </a:r>
            <a:endParaRPr lang="en-US" sz="4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990600"/>
            <a:ext cx="6591662" cy="4367814"/>
          </a:xfrm>
          <a:prstGeom prst="rect">
            <a:avLst/>
          </a:prstGeom>
        </p:spPr>
      </p:pic>
      <p:sp>
        <p:nvSpPr>
          <p:cNvPr id="5" name="TextBox 4"/>
          <p:cNvSpPr txBox="1"/>
          <p:nvPr/>
        </p:nvSpPr>
        <p:spPr>
          <a:xfrm>
            <a:off x="859030" y="5413963"/>
            <a:ext cx="7312002" cy="1477328"/>
          </a:xfrm>
          <a:prstGeom prst="rect">
            <a:avLst/>
          </a:prstGeom>
          <a:noFill/>
        </p:spPr>
        <p:txBody>
          <a:bodyPr wrap="none" rtlCol="0">
            <a:spAutoFit/>
          </a:bodyPr>
          <a:lstStyle/>
          <a:p>
            <a:pPr algn="just"/>
            <a:r>
              <a:rPr lang="en-US" dirty="0" smtClean="0"/>
              <a:t>The above image shows the resolution possible from </a:t>
            </a:r>
            <a:r>
              <a:rPr lang="en-US" dirty="0" smtClean="0"/>
              <a:t>LiDAR </a:t>
            </a:r>
            <a:r>
              <a:rPr lang="en-US" dirty="0" smtClean="0"/>
              <a:t>overlaying a high</a:t>
            </a:r>
          </a:p>
          <a:p>
            <a:pPr algn="just"/>
            <a:r>
              <a:rPr lang="en-US" dirty="0" smtClean="0"/>
              <a:t>quality aerial photo when focused on a narrow elevation range.  Note that </a:t>
            </a:r>
          </a:p>
          <a:p>
            <a:pPr algn="just"/>
            <a:r>
              <a:rPr lang="en-US" dirty="0" smtClean="0"/>
              <a:t>the offset methodology employed does not constrict offsets by bin center in</a:t>
            </a:r>
          </a:p>
          <a:p>
            <a:pPr algn="just"/>
            <a:r>
              <a:rPr lang="en-US" dirty="0" smtClean="0"/>
              <a:t>the normal offset direction, which serves to provide bin scatter and to</a:t>
            </a:r>
          </a:p>
          <a:p>
            <a:pPr algn="just"/>
            <a:r>
              <a:rPr lang="en-US" dirty="0" smtClean="0"/>
              <a:t>randomize the grid.</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400" y="6019800"/>
            <a:ext cx="896641" cy="738188"/>
          </a:xfrm>
          <a:prstGeom prst="rect">
            <a:avLst/>
          </a:prstGeom>
        </p:spPr>
      </p:pic>
    </p:spTree>
    <p:extLst>
      <p:ext uri="{BB962C8B-B14F-4D97-AF65-F5344CB8AC3E}">
        <p14:creationId xmlns:p14="http://schemas.microsoft.com/office/powerpoint/2010/main" val="33071711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943" y="-44388"/>
            <a:ext cx="8229600" cy="1143000"/>
          </a:xfrm>
        </p:spPr>
        <p:txBody>
          <a:bodyPr>
            <a:normAutofit/>
          </a:bodyPr>
          <a:lstStyle/>
          <a:p>
            <a:r>
              <a:rPr lang="en-US" sz="3600" b="1" dirty="0" smtClean="0"/>
              <a:t>2013 Montana Topo Preplan/Post Plot</a:t>
            </a:r>
            <a:endParaRPr lang="en-US" sz="36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9213" y="804862"/>
            <a:ext cx="6696933" cy="4876800"/>
          </a:xfrm>
        </p:spPr>
      </p:pic>
      <p:sp>
        <p:nvSpPr>
          <p:cNvPr id="5" name="TextBox 4"/>
          <p:cNvSpPr txBox="1"/>
          <p:nvPr/>
        </p:nvSpPr>
        <p:spPr>
          <a:xfrm>
            <a:off x="543295" y="5791200"/>
            <a:ext cx="7420686" cy="923330"/>
          </a:xfrm>
          <a:prstGeom prst="rect">
            <a:avLst/>
          </a:prstGeom>
          <a:noFill/>
        </p:spPr>
        <p:txBody>
          <a:bodyPr wrap="none" rtlCol="0">
            <a:spAutoFit/>
          </a:bodyPr>
          <a:lstStyle/>
          <a:p>
            <a:r>
              <a:rPr lang="en-US" dirty="0" smtClean="0"/>
              <a:t>This project combined steep topography, strong environmental sensitivities</a:t>
            </a:r>
          </a:p>
          <a:p>
            <a:r>
              <a:rPr lang="en-US" dirty="0" smtClean="0"/>
              <a:t>and a requirement for vibroseis only.  Source and receiver designations and </a:t>
            </a:r>
          </a:p>
          <a:p>
            <a:r>
              <a:rPr lang="en-US" dirty="0" smtClean="0"/>
              <a:t>slope color designations are shown on the right hand side of the slide.  </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3981" y="2743200"/>
            <a:ext cx="666750" cy="100012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7600" y="1143000"/>
            <a:ext cx="1485900" cy="136207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7296" y="5867400"/>
            <a:ext cx="1081754" cy="890588"/>
          </a:xfrm>
          <a:prstGeom prst="rect">
            <a:avLst/>
          </a:prstGeom>
        </p:spPr>
      </p:pic>
    </p:spTree>
    <p:extLst>
      <p:ext uri="{BB962C8B-B14F-4D97-AF65-F5344CB8AC3E}">
        <p14:creationId xmlns:p14="http://schemas.microsoft.com/office/powerpoint/2010/main" val="636408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80" y="0"/>
            <a:ext cx="8229600" cy="1143000"/>
          </a:xfrm>
        </p:spPr>
        <p:txBody>
          <a:bodyPr>
            <a:noAutofit/>
          </a:bodyPr>
          <a:lstStyle/>
          <a:p>
            <a:r>
              <a:rPr lang="en-US" sz="3600" b="1" dirty="0"/>
              <a:t>2013 Montana </a:t>
            </a:r>
            <a:r>
              <a:rPr lang="en-US" sz="3600" b="1" dirty="0" smtClean="0"/>
              <a:t>Map With Contours</a:t>
            </a:r>
            <a:endParaRPr lang="en-US"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941610"/>
            <a:ext cx="7230120" cy="52042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714" y="6036076"/>
            <a:ext cx="896641" cy="738188"/>
          </a:xfrm>
          <a:prstGeom prst="rect">
            <a:avLst/>
          </a:prstGeom>
        </p:spPr>
      </p:pic>
      <p:sp>
        <p:nvSpPr>
          <p:cNvPr id="3" name="TextBox 2"/>
          <p:cNvSpPr txBox="1"/>
          <p:nvPr/>
        </p:nvSpPr>
        <p:spPr>
          <a:xfrm>
            <a:off x="838200" y="6304240"/>
            <a:ext cx="3931461" cy="369332"/>
          </a:xfrm>
          <a:prstGeom prst="rect">
            <a:avLst/>
          </a:prstGeom>
          <a:noFill/>
        </p:spPr>
        <p:txBody>
          <a:bodyPr wrap="none" rtlCol="0">
            <a:spAutoFit/>
          </a:bodyPr>
          <a:lstStyle/>
          <a:p>
            <a:r>
              <a:rPr lang="en-US" dirty="0" smtClean="0"/>
              <a:t>Contours added to the above map slide.</a:t>
            </a:r>
            <a:endParaRPr lang="en-US" dirty="0"/>
          </a:p>
        </p:txBody>
      </p:sp>
    </p:spTree>
    <p:extLst>
      <p:ext uri="{BB962C8B-B14F-4D97-AF65-F5344CB8AC3E}">
        <p14:creationId xmlns:p14="http://schemas.microsoft.com/office/powerpoint/2010/main" val="11356367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671" y="76200"/>
            <a:ext cx="7909536" cy="914400"/>
          </a:xfrm>
        </p:spPr>
        <p:txBody>
          <a:bodyPr>
            <a:normAutofit/>
          </a:bodyPr>
          <a:lstStyle/>
          <a:p>
            <a:r>
              <a:rPr lang="en-US" sz="3800" b="1" dirty="0" smtClean="0"/>
              <a:t>PPV TESTING &amp; SOURCE DISTANCES</a:t>
            </a:r>
            <a:endParaRPr lang="en-US" sz="3800" b="1" dirty="0"/>
          </a:p>
        </p:txBody>
      </p:sp>
      <p:sp>
        <p:nvSpPr>
          <p:cNvPr id="5" name="TextBox 4"/>
          <p:cNvSpPr txBox="1"/>
          <p:nvPr/>
        </p:nvSpPr>
        <p:spPr>
          <a:xfrm>
            <a:off x="457200" y="990600"/>
            <a:ext cx="8238479" cy="3970318"/>
          </a:xfrm>
          <a:prstGeom prst="rect">
            <a:avLst/>
          </a:prstGeom>
          <a:noFill/>
        </p:spPr>
        <p:txBody>
          <a:bodyPr wrap="square" rtlCol="0">
            <a:spAutoFit/>
          </a:bodyPr>
          <a:lstStyle/>
          <a:p>
            <a:pPr algn="just"/>
            <a:r>
              <a:rPr lang="en-US" dirty="0" smtClean="0"/>
              <a:t>Another very important aspect of quality field geometry is developing “workable” source distance guidelines, based on results of peak particle velocity testing.  Workable translates to guidelines that allow one to work close enough to culture and hazards to benefit geometry, while minimizing risks of damage claims and damages.  Generally, the source distance guidelines we employ are less than IAGC, although in a few cases they have been considerably greater.  The distances are based on evaluations of measured and documented decay of </a:t>
            </a:r>
            <a:r>
              <a:rPr lang="en-US" dirty="0"/>
              <a:t>vibration levels with offset distance, </a:t>
            </a:r>
            <a:r>
              <a:rPr lang="en-US" dirty="0" smtClean="0"/>
              <a:t>with attention to frequencies of the energy, which provides empirical evidence to support the distance guidelines chosen.  I can remember very few instances in the last twenty years when one of our clients agreed to pipeline company distance restrictions, which are almost always unreasonably large; </a:t>
            </a:r>
            <a:r>
              <a:rPr lang="en-US" dirty="0" err="1" smtClean="0"/>
              <a:t>ie</a:t>
            </a:r>
            <a:r>
              <a:rPr lang="en-US" dirty="0" smtClean="0"/>
              <a:t> 300’ to 500’ even with vibrators in situations where one could not harm a pipeline without placing a vibrator pad right on top of it.  While these measures might seem risky to some, they are standard operating procedure in our view and have proved prudent.</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4949286"/>
            <a:ext cx="4191000" cy="1844477"/>
          </a:xfrm>
          <a:prstGeom prst="rect">
            <a:avLst/>
          </a:prstGeom>
        </p:spPr>
      </p:pic>
    </p:spTree>
    <p:extLst>
      <p:ext uri="{BB962C8B-B14F-4D97-AF65-F5344CB8AC3E}">
        <p14:creationId xmlns:p14="http://schemas.microsoft.com/office/powerpoint/2010/main" val="35614376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3200" b="1" dirty="0" smtClean="0"/>
              <a:t>2002 Vintage City of Thibodaux</a:t>
            </a:r>
            <a:endParaRPr lang="en-US" sz="3200" b="1" dirty="0"/>
          </a:p>
        </p:txBody>
      </p:sp>
      <p:sp>
        <p:nvSpPr>
          <p:cNvPr id="6" name="TextBox 5"/>
          <p:cNvSpPr txBox="1"/>
          <p:nvPr/>
        </p:nvSpPr>
        <p:spPr>
          <a:xfrm>
            <a:off x="573508" y="5943600"/>
            <a:ext cx="7641323" cy="646331"/>
          </a:xfrm>
          <a:prstGeom prst="rect">
            <a:avLst/>
          </a:prstGeom>
          <a:noFill/>
        </p:spPr>
        <p:txBody>
          <a:bodyPr wrap="none" rtlCol="0">
            <a:spAutoFit/>
          </a:bodyPr>
          <a:lstStyle/>
          <a:p>
            <a:pPr algn="just"/>
            <a:r>
              <a:rPr lang="en-US" dirty="0" smtClean="0"/>
              <a:t>Preplan and post plot map using combined sources and receivers; variable</a:t>
            </a:r>
          </a:p>
          <a:p>
            <a:pPr algn="just"/>
            <a:r>
              <a:rPr lang="en-US" dirty="0" smtClean="0"/>
              <a:t>charge sizes, vibroseis, p-wave phones and hydrophones deployed in drill holes.</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14831" y="5925175"/>
            <a:ext cx="829825" cy="68318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249" y="381000"/>
            <a:ext cx="2257425" cy="70485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161" y="1316115"/>
            <a:ext cx="7808492" cy="441223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598" y="4572000"/>
            <a:ext cx="1346537" cy="1080149"/>
          </a:xfrm>
          <a:prstGeom prst="rect">
            <a:avLst/>
          </a:prstGeom>
        </p:spPr>
      </p:pic>
    </p:spTree>
    <p:extLst>
      <p:ext uri="{BB962C8B-B14F-4D97-AF65-F5344CB8AC3E}">
        <p14:creationId xmlns:p14="http://schemas.microsoft.com/office/powerpoint/2010/main" val="38010000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675" y="1407568"/>
            <a:ext cx="8691725" cy="4264782"/>
          </a:xfrm>
          <a:prstGeom prst="rect">
            <a:avLst/>
          </a:prstGeom>
        </p:spPr>
      </p:pic>
      <p:sp>
        <p:nvSpPr>
          <p:cNvPr id="2" name="Title 1"/>
          <p:cNvSpPr>
            <a:spLocks noGrp="1"/>
          </p:cNvSpPr>
          <p:nvPr>
            <p:ph type="title"/>
          </p:nvPr>
        </p:nvSpPr>
        <p:spPr/>
        <p:txBody>
          <a:bodyPr>
            <a:normAutofit/>
          </a:bodyPr>
          <a:lstStyle/>
          <a:p>
            <a:pPr algn="r"/>
            <a:r>
              <a:rPr lang="en-US" sz="3000" b="1" dirty="0" smtClean="0"/>
              <a:t>2003 Lafayette Preplan Survey Results</a:t>
            </a:r>
            <a:endParaRPr lang="en-US" sz="3000" b="1" dirty="0"/>
          </a:p>
        </p:txBody>
      </p:sp>
      <p:sp>
        <p:nvSpPr>
          <p:cNvPr id="6" name="TextBox 5"/>
          <p:cNvSpPr txBox="1"/>
          <p:nvPr/>
        </p:nvSpPr>
        <p:spPr>
          <a:xfrm>
            <a:off x="725755" y="5941510"/>
            <a:ext cx="7115922" cy="646331"/>
          </a:xfrm>
          <a:prstGeom prst="rect">
            <a:avLst/>
          </a:prstGeom>
          <a:noFill/>
        </p:spPr>
        <p:txBody>
          <a:bodyPr wrap="none" rtlCol="0">
            <a:spAutoFit/>
          </a:bodyPr>
          <a:lstStyle/>
          <a:p>
            <a:pPr algn="just"/>
            <a:r>
              <a:rPr lang="en-US" dirty="0" smtClean="0"/>
              <a:t>Post plot map using combined sources and receivers; variable charge sizes,</a:t>
            </a:r>
          </a:p>
          <a:p>
            <a:pPr algn="just"/>
            <a:r>
              <a:rPr lang="en-US" dirty="0" smtClean="0"/>
              <a:t>vibroseis, p-wave phones and hydrophones deployed in drill holes.</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4419600"/>
            <a:ext cx="1676400" cy="118087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4943" y="5941510"/>
            <a:ext cx="833008" cy="685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638" y="400975"/>
            <a:ext cx="2257425" cy="704850"/>
          </a:xfrm>
          <a:prstGeom prst="rect">
            <a:avLst/>
          </a:prstGeom>
        </p:spPr>
      </p:pic>
    </p:spTree>
    <p:extLst>
      <p:ext uri="{BB962C8B-B14F-4D97-AF65-F5344CB8AC3E}">
        <p14:creationId xmlns:p14="http://schemas.microsoft.com/office/powerpoint/2010/main" val="5296927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405032"/>
            <a:ext cx="8686800" cy="4272819"/>
          </a:xfrm>
          <a:prstGeom prst="rect">
            <a:avLst/>
          </a:prstGeom>
        </p:spPr>
      </p:pic>
      <p:sp>
        <p:nvSpPr>
          <p:cNvPr id="2" name="Title 1"/>
          <p:cNvSpPr>
            <a:spLocks noGrp="1"/>
          </p:cNvSpPr>
          <p:nvPr>
            <p:ph type="title"/>
          </p:nvPr>
        </p:nvSpPr>
        <p:spPr/>
        <p:txBody>
          <a:bodyPr/>
          <a:lstStyle/>
          <a:p>
            <a:pPr algn="r"/>
            <a:r>
              <a:rPr lang="en-US" sz="3200" b="1" dirty="0" smtClean="0"/>
              <a:t>2003 Lafayette Post Plot &amp; Buffers</a:t>
            </a:r>
            <a:endParaRPr lang="en-US" sz="3200" b="1" dirty="0"/>
          </a:p>
        </p:txBody>
      </p:sp>
      <p:sp>
        <p:nvSpPr>
          <p:cNvPr id="6" name="TextBox 5"/>
          <p:cNvSpPr txBox="1"/>
          <p:nvPr/>
        </p:nvSpPr>
        <p:spPr>
          <a:xfrm>
            <a:off x="228600" y="6019800"/>
            <a:ext cx="7581563" cy="369332"/>
          </a:xfrm>
          <a:prstGeom prst="rect">
            <a:avLst/>
          </a:prstGeom>
          <a:noFill/>
        </p:spPr>
        <p:txBody>
          <a:bodyPr wrap="none" rtlCol="0">
            <a:spAutoFit/>
          </a:bodyPr>
          <a:lstStyle/>
          <a:p>
            <a:r>
              <a:rPr lang="en-US" dirty="0" smtClean="0">
                <a:solidFill>
                  <a:srgbClr val="FF0000"/>
                </a:solidFill>
              </a:rPr>
              <a:t>Ugly buffering method of the time </a:t>
            </a:r>
            <a:r>
              <a:rPr lang="en-US" dirty="0" smtClean="0"/>
              <a:t>demonstrates sampling of project obstacles.</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4419600"/>
            <a:ext cx="1676400" cy="118087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3571" y="5836702"/>
            <a:ext cx="1151830" cy="94828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381000"/>
            <a:ext cx="2257425" cy="704850"/>
          </a:xfrm>
          <a:prstGeom prst="rect">
            <a:avLst/>
          </a:prstGeom>
        </p:spPr>
      </p:pic>
    </p:spTree>
    <p:extLst>
      <p:ext uri="{BB962C8B-B14F-4D97-AF65-F5344CB8AC3E}">
        <p14:creationId xmlns:p14="http://schemas.microsoft.com/office/powerpoint/2010/main" val="17871009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211061"/>
            <a:ext cx="8634504" cy="6646939"/>
          </a:xfrm>
          <a:prstGeom prst="rect">
            <a:avLst/>
          </a:prstGeom>
        </p:spPr>
      </p:pic>
      <p:sp>
        <p:nvSpPr>
          <p:cNvPr id="5" name="TextBox 4"/>
          <p:cNvSpPr txBox="1"/>
          <p:nvPr/>
        </p:nvSpPr>
        <p:spPr>
          <a:xfrm>
            <a:off x="914400" y="5740893"/>
            <a:ext cx="7451112" cy="923330"/>
          </a:xfrm>
          <a:prstGeom prst="rect">
            <a:avLst/>
          </a:prstGeom>
          <a:noFill/>
        </p:spPr>
        <p:txBody>
          <a:bodyPr wrap="square" rtlCol="0">
            <a:spAutoFit/>
          </a:bodyPr>
          <a:lstStyle/>
          <a:p>
            <a:pPr algn="just"/>
            <a:r>
              <a:rPr lang="en-US" dirty="0" smtClean="0"/>
              <a:t>The Lafayette survey geometry was randomized by </a:t>
            </a:r>
            <a:r>
              <a:rPr lang="en-US" dirty="0"/>
              <a:t>necessity in the city portion of </a:t>
            </a:r>
            <a:r>
              <a:rPr lang="en-US" dirty="0" smtClean="0"/>
              <a:t>the project, </a:t>
            </a:r>
            <a:r>
              <a:rPr lang="en-US" dirty="0"/>
              <a:t>significantly eliminating acquisition </a:t>
            </a:r>
            <a:r>
              <a:rPr lang="en-US" dirty="0" smtClean="0"/>
              <a:t>footprint, while retaining beneficial sampling as indicated by the following fold plots.</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1066800"/>
            <a:ext cx="896641" cy="73818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4953000"/>
            <a:ext cx="2257425" cy="704850"/>
          </a:xfrm>
          <a:prstGeom prst="rect">
            <a:avLst/>
          </a:prstGeom>
        </p:spPr>
      </p:pic>
    </p:spTree>
    <p:extLst>
      <p:ext uri="{BB962C8B-B14F-4D97-AF65-F5344CB8AC3E}">
        <p14:creationId xmlns:p14="http://schemas.microsoft.com/office/powerpoint/2010/main" val="13168937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70801"/>
            <a:ext cx="8686800" cy="668719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5867400"/>
            <a:ext cx="2257425" cy="704850"/>
          </a:xfrm>
          <a:prstGeom prst="rect">
            <a:avLst/>
          </a:prstGeom>
        </p:spPr>
      </p:pic>
    </p:spTree>
    <p:extLst>
      <p:ext uri="{BB962C8B-B14F-4D97-AF65-F5344CB8AC3E}">
        <p14:creationId xmlns:p14="http://schemas.microsoft.com/office/powerpoint/2010/main" val="20086076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647" y="152400"/>
            <a:ext cx="8710706" cy="67056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5867400"/>
            <a:ext cx="2257425" cy="704850"/>
          </a:xfrm>
          <a:prstGeom prst="rect">
            <a:avLst/>
          </a:prstGeom>
        </p:spPr>
      </p:pic>
    </p:spTree>
    <p:extLst>
      <p:ext uri="{BB962C8B-B14F-4D97-AF65-F5344CB8AC3E}">
        <p14:creationId xmlns:p14="http://schemas.microsoft.com/office/powerpoint/2010/main" val="39549721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b="1" dirty="0" smtClean="0"/>
              <a:t>2012 Environmentally Sensitive Preplan</a:t>
            </a:r>
            <a:endParaRPr lang="en-US" sz="36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990600"/>
            <a:ext cx="7010400" cy="4673600"/>
          </a:xfrm>
          <a:prstGeom prst="rect">
            <a:avLst/>
          </a:prstGeom>
        </p:spPr>
      </p:pic>
      <p:sp>
        <p:nvSpPr>
          <p:cNvPr id="5" name="TextBox 4"/>
          <p:cNvSpPr txBox="1"/>
          <p:nvPr/>
        </p:nvSpPr>
        <p:spPr>
          <a:xfrm>
            <a:off x="646160" y="5791200"/>
            <a:ext cx="7402924" cy="923330"/>
          </a:xfrm>
          <a:prstGeom prst="rect">
            <a:avLst/>
          </a:prstGeom>
          <a:noFill/>
        </p:spPr>
        <p:txBody>
          <a:bodyPr wrap="none" rtlCol="0">
            <a:spAutoFit/>
          </a:bodyPr>
          <a:lstStyle/>
          <a:p>
            <a:pPr algn="just"/>
            <a:r>
              <a:rPr lang="en-US" dirty="0" smtClean="0"/>
              <a:t>The above map displays an initial preplan using </a:t>
            </a:r>
            <a:r>
              <a:rPr lang="en-US" dirty="0" smtClean="0"/>
              <a:t>LiDAR, </a:t>
            </a:r>
            <a:r>
              <a:rPr lang="en-US" dirty="0" smtClean="0"/>
              <a:t>aerial photography</a:t>
            </a:r>
          </a:p>
          <a:p>
            <a:pPr algn="just"/>
            <a:r>
              <a:rPr lang="en-US" dirty="0" smtClean="0"/>
              <a:t>and limited hazard surveying, combined with field scouting to help establish</a:t>
            </a:r>
          </a:p>
          <a:p>
            <a:pPr algn="just"/>
            <a:r>
              <a:rPr lang="en-US" dirty="0" smtClean="0"/>
              <a:t>reference analogs for image components.  See the following survey post plot.</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8701" y="5883771"/>
            <a:ext cx="896641" cy="738188"/>
          </a:xfrm>
          <a:prstGeom prst="rect">
            <a:avLst/>
          </a:prstGeom>
        </p:spPr>
      </p:pic>
    </p:spTree>
    <p:extLst>
      <p:ext uri="{BB962C8B-B14F-4D97-AF65-F5344CB8AC3E}">
        <p14:creationId xmlns:p14="http://schemas.microsoft.com/office/powerpoint/2010/main" val="34693139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862" y="11837"/>
            <a:ext cx="8229600" cy="1143000"/>
          </a:xfrm>
        </p:spPr>
        <p:txBody>
          <a:bodyPr>
            <a:normAutofit/>
          </a:bodyPr>
          <a:lstStyle/>
          <a:p>
            <a:r>
              <a:rPr lang="en-US" sz="3600" b="1" dirty="0" smtClean="0"/>
              <a:t>2012 Environmentally Sensitive Post Plot</a:t>
            </a:r>
            <a:endParaRPr lang="en-US" sz="36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122" y="990600"/>
            <a:ext cx="7086600" cy="4778818"/>
          </a:xfrm>
          <a:prstGeom prst="rect">
            <a:avLst/>
          </a:prstGeom>
        </p:spPr>
      </p:pic>
      <p:sp>
        <p:nvSpPr>
          <p:cNvPr id="5" name="TextBox 4"/>
          <p:cNvSpPr txBox="1"/>
          <p:nvPr/>
        </p:nvSpPr>
        <p:spPr>
          <a:xfrm>
            <a:off x="894442" y="5943600"/>
            <a:ext cx="7160550" cy="646331"/>
          </a:xfrm>
          <a:prstGeom prst="rect">
            <a:avLst/>
          </a:prstGeom>
          <a:noFill/>
        </p:spPr>
        <p:txBody>
          <a:bodyPr wrap="none" rtlCol="0">
            <a:spAutoFit/>
          </a:bodyPr>
          <a:lstStyle/>
          <a:p>
            <a:r>
              <a:rPr lang="en-US" dirty="0" smtClean="0"/>
              <a:t>This map displays the survey post plot resulting from the preplan shown in</a:t>
            </a:r>
          </a:p>
          <a:p>
            <a:r>
              <a:rPr lang="en-US" dirty="0" smtClean="0"/>
              <a:t>the slide above, which preplan was adjusted through several iterations .</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400" y="5943600"/>
            <a:ext cx="896641" cy="738188"/>
          </a:xfrm>
          <a:prstGeom prst="rect">
            <a:avLst/>
          </a:prstGeom>
        </p:spPr>
      </p:pic>
    </p:spTree>
    <p:extLst>
      <p:ext uri="{BB962C8B-B14F-4D97-AF65-F5344CB8AC3E}">
        <p14:creationId xmlns:p14="http://schemas.microsoft.com/office/powerpoint/2010/main" val="732099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1415</TotalTime>
  <Words>600</Words>
  <Application>Microsoft Office PowerPoint</Application>
  <PresentationFormat>On-screen Show (4:3)</PresentationFormat>
  <Paragraphs>48</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Offset Geometry Preplanning</vt:lpstr>
      <vt:lpstr>2002 Vintage City of Thibodaux</vt:lpstr>
      <vt:lpstr>2003 Lafayette Preplan Survey Results</vt:lpstr>
      <vt:lpstr>2003 Lafayette Post Plot &amp; Buffers</vt:lpstr>
      <vt:lpstr>PowerPoint Presentation</vt:lpstr>
      <vt:lpstr>PowerPoint Presentation</vt:lpstr>
      <vt:lpstr>PowerPoint Presentation</vt:lpstr>
      <vt:lpstr>2012 Environmentally Sensitive Preplan</vt:lpstr>
      <vt:lpstr>2012 Environmentally Sensitive Post Plot</vt:lpstr>
      <vt:lpstr>2012 River Bottom Preplan Results</vt:lpstr>
      <vt:lpstr>2012 Modest Culture Post Plot</vt:lpstr>
      <vt:lpstr>2012 Detailed Lidar/Aerial Preplan</vt:lpstr>
      <vt:lpstr>2013 Montana Topo Preplan/Post Plot</vt:lpstr>
      <vt:lpstr>2013 Montana Map With Contours</vt:lpstr>
      <vt:lpstr>PPV TESTING &amp; SOURCE DISTANCES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Seismic Data</dc:title>
  <dc:creator>Bruce</dc:creator>
  <cp:lastModifiedBy>Bruce</cp:lastModifiedBy>
  <cp:revision>57</cp:revision>
  <dcterms:created xsi:type="dcterms:W3CDTF">2015-05-20T11:50:18Z</dcterms:created>
  <dcterms:modified xsi:type="dcterms:W3CDTF">2015-05-28T16:38:14Z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